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439" r:id="rId6"/>
    <p:sldId id="2440" r:id="rId7"/>
    <p:sldId id="2449" r:id="rId8"/>
    <p:sldId id="2434" r:id="rId9"/>
    <p:sldId id="258" r:id="rId10"/>
    <p:sldId id="2450" r:id="rId11"/>
    <p:sldId id="2451" r:id="rId12"/>
    <p:sldId id="2453" r:id="rId13"/>
    <p:sldId id="2433" r:id="rId14"/>
    <p:sldId id="2444" r:id="rId15"/>
    <p:sldId id="2454" r:id="rId16"/>
    <p:sldId id="2446" r:id="rId17"/>
    <p:sldId id="2447" r:id="rId18"/>
    <p:sldId id="2448" r:id="rId19"/>
    <p:sldId id="2455" r:id="rId20"/>
    <p:sldId id="244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F400"/>
    <a:srgbClr val="05EE55"/>
    <a:srgbClr val="038B30"/>
    <a:srgbClr val="2F3342"/>
    <a:srgbClr val="05D74D"/>
    <a:srgbClr val="663300"/>
    <a:srgbClr val="04C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88" autoAdjust="0"/>
    <p:restoredTop sz="86420" autoAdjust="0"/>
  </p:normalViewPr>
  <p:slideViewPr>
    <p:cSldViewPr snapToGrid="0">
      <p:cViewPr varScale="1">
        <p:scale>
          <a:sx n="72" d="100"/>
          <a:sy n="72" d="100"/>
        </p:scale>
        <p:origin x="816" y="72"/>
      </p:cViewPr>
      <p:guideLst/>
    </p:cSldViewPr>
  </p:slideViewPr>
  <p:outlineViewPr>
    <p:cViewPr>
      <p:scale>
        <a:sx n="33" d="100"/>
        <a:sy n="33" d="100"/>
      </p:scale>
      <p:origin x="0" y="-404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4265FD-4E3F-4008-BF0D-92438DDF38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11FABC-D2A4-4DDD-AE15-415703DDD3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B9CF0-A540-4793-A5F3-F4917CFDDCB6}" type="datetimeFigureOut">
              <a:rPr lang="en-US" smtClean="0"/>
              <a:t>8/3/2019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EBBAB0-AE2E-4EA6-BE3D-A8C4DA4007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D462F-4914-49FC-A851-7FFFE9D6E8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422B72-BD1C-4F41-B10E-CA0BEB1790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907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03753-A5BE-4D79-AEA9-C0A65A6F8851}" type="datetimeFigureOut">
              <a:rPr lang="en-US" smtClean="0"/>
              <a:t>8/3/2019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BE989-76B8-4F13-9267-01FDA45C43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730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E989-76B8-4F13-9267-01FDA45C437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108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E989-76B8-4F13-9267-01FDA45C437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601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9FB41AE7-07AD-43D7-9418-6D32BE5E31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/>
          <a:lstStyle>
            <a:lvl1pPr marL="0" indent="0" algn="ctr">
              <a:buNone/>
              <a:defRPr sz="2400" spc="3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861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189038"/>
            <a:ext cx="11002962" cy="49879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4C8ED9-0534-4EC5-8080-49DFF65B3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b="1" spc="3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6E0AC-4834-46AF-A953-9EE372259D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4F2F3C-7D16-40A3-A7C1-77AE127D5D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861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F17219-39C2-44C1-BFC9-BA0D7ACD78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87118E-1B0A-407B-BDCE-B343BC9F92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C8E835-7291-427D-948E-B544E36AD1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06094" y="4127455"/>
            <a:ext cx="4351911" cy="29643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000" cap="all" spc="600" baseline="0">
                <a:latin typeface="+mj-lt"/>
              </a:defRPr>
            </a:lvl1pPr>
          </a:lstStyle>
          <a:p>
            <a:pPr marL="228600" lvl="0" indent="-228600" algn="ctr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000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20B4D13-5F10-4886-AF0F-09B6ABB5C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" y="1431586"/>
            <a:ext cx="3467099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>
              <a:lnSpc>
                <a:spcPct val="15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5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5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50000"/>
              </a:lnSpc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EE7BCAD4-8DB6-482F-8DC0-F6D653F92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53394" y="1431586"/>
            <a:ext cx="3467106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>
              <a:lnSpc>
                <a:spcPct val="15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5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5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50000"/>
              </a:lnSpc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244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noFill/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CCBEC1-2F48-4E90-ADF0-BEE2B9E4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7A78D63-E00C-4155-A5B2-B3431A09A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153395" y="1061132"/>
            <a:ext cx="3464721" cy="823912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b="1" dirty="0">
                <a:latin typeface="+mj-lt"/>
              </a:defRPr>
            </a:lvl1pPr>
          </a:lstStyle>
          <a:p>
            <a:pPr marL="228600" lvl="0" indent="-228600" algn="ctr"/>
            <a:r>
              <a:rPr lang="en-US"/>
              <a:t>Click to 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60C17447-B870-4054-B568-8B6B321EC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53394" y="2108201"/>
            <a:ext cx="3464722" cy="3684588"/>
          </a:xfr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marL="228600" lvl="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228600" lvl="1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marL="228600" lvl="2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228600" lvl="3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228600" lvl="4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335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7F3105-8D8F-4FF3-9A7F-0F067BB810A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117255-8347-4647-9EA2-7ED06A73C1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F3E8482-B43D-4B69-8645-6B735F91B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478" y="587829"/>
            <a:ext cx="5326022" cy="527322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DDD410-5ABA-46A5-B282-F37437EFB673}"/>
              </a:ext>
            </a:extLst>
          </p:cNvPr>
          <p:cNvSpPr/>
          <p:nvPr userDrawn="1"/>
        </p:nvSpPr>
        <p:spPr>
          <a:xfrm>
            <a:off x="1159727" y="1224451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BC9CBF-CF7B-4E39-9FD1-961882EC596A}"/>
              </a:ext>
            </a:extLst>
          </p:cNvPr>
          <p:cNvSpPr/>
          <p:nvPr userDrawn="1"/>
        </p:nvSpPr>
        <p:spPr>
          <a:xfrm>
            <a:off x="657060" y="698704"/>
            <a:ext cx="4473025" cy="570179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7A3D921-B9D5-42DC-9037-298968D94C95}"/>
              </a:ext>
            </a:extLst>
          </p:cNvPr>
          <p:cNvGrpSpPr/>
          <p:nvPr userDrawn="1"/>
        </p:nvGrpSpPr>
        <p:grpSpPr>
          <a:xfrm>
            <a:off x="657060" y="435124"/>
            <a:ext cx="5134751" cy="6215741"/>
            <a:chOff x="252031" y="391887"/>
            <a:chExt cx="7433283" cy="621574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BDB1890-91F2-49FC-B0F4-3F3FF11B6A1A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A62F937-16D4-4A6C-B247-D0A62BC6560D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9335681-5A6F-48BE-8160-2000D0F242FB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546851"/>
            <a:ext cx="4101084" cy="3396749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0457"/>
            <a:ext cx="4101084" cy="979308"/>
          </a:xfrm>
        </p:spPr>
        <p:txBody>
          <a:bodyPr anchor="b"/>
          <a:lstStyle>
            <a:lvl1pPr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915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A85DE8-81C6-4A53-8754-137A795CA5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66073F-5CD2-4EAC-890A-F6BB43D2B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8171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A85DE8-81C6-4A53-8754-137A795CA5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66073F-5CD2-4EAC-890A-F6BB43D2B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58047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571B4-4133-4DE5-AD8F-A341842CBE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AC00-5FCA-4A4E-A036-2FCBDEAF17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803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4919153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DCA22-1DF2-42CB-8741-F0CE575EA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4" y="1676400"/>
            <a:ext cx="5196241" cy="3352800"/>
          </a:xfrm>
        </p:spPr>
        <p:txBody>
          <a:bodyPr>
            <a:normAutofit/>
          </a:bodyPr>
          <a:lstStyle>
            <a:lvl1pPr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D89F3-6B87-4C54-83B9-A6481CB4F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9394" y="365125"/>
            <a:ext cx="4114801" cy="5811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79D679C-E90D-4916-BCE6-71C32B831E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9938" y="1088572"/>
            <a:ext cx="4572000" cy="45720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200B3-102B-4BB6-AEB0-D99EE027F09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450C90-6D4A-4D50-B15D-91C587AABC6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762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9927771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325050-38BE-4AB2-B450-8DC9C0EDD386}"/>
              </a:ext>
            </a:extLst>
          </p:cNvPr>
          <p:cNvGrpSpPr/>
          <p:nvPr userDrawn="1"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D68A4CE-A5FD-4656-82E1-43D586CC441E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E66B1E37-8CEC-44ED-A239-C755B72AC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7E28405-97F5-4E03-86F1-FAE2FEA6CFF8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719FCC9B-E3B8-49CF-BD22-D553FFAAE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775"/>
            <a:ext cx="4351911" cy="2384466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F21EA87-CE67-4A1E-B2E0-513F775C76A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199" y="3886241"/>
            <a:ext cx="4351910" cy="296437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 spc="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ADF661-E593-4423-A8A8-F22C943907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BD6A50-BDFC-4B4C-9D3B-53B545F5318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143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B599FEC8-12D0-4EB5-8573-C891D56C84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4491700-C4EB-4143-ACD3-DE153BF9DD9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506094" y="4127455"/>
            <a:ext cx="4351910" cy="296437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 spc="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F17219-39C2-44C1-BFC9-BA0D7ACD78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87118E-1B0A-407B-BDCE-B343BC9F92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5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noFill/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CCBEC1-2F48-4E90-ADF0-BEE2B9E4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67F380C-58A9-4490-AC57-579A90290F3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53400" y="1061132"/>
            <a:ext cx="3464717" cy="823912"/>
          </a:xfrm>
          <a:ln>
            <a:noFill/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A285A94-0E4E-47DC-8E61-41F684F3700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3400" y="2108201"/>
            <a:ext cx="3464717" cy="36845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354FBDC8-CD65-4972-A821-C25297B1A8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9082" y="489291"/>
            <a:ext cx="2873833" cy="592092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42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D40C7A-92CE-46D6-B056-C75D73663328}"/>
              </a:ext>
            </a:extLst>
          </p:cNvPr>
          <p:cNvSpPr/>
          <p:nvPr userDrawn="1"/>
        </p:nvSpPr>
        <p:spPr>
          <a:xfrm>
            <a:off x="609600" y="391887"/>
            <a:ext cx="7075714" cy="5878284"/>
          </a:xfrm>
          <a:prstGeom prst="rect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877C5F-FF39-4400-9C13-0D7F04A0C78F}"/>
              </a:ext>
            </a:extLst>
          </p:cNvPr>
          <p:cNvSpPr/>
          <p:nvPr userDrawn="1"/>
        </p:nvSpPr>
        <p:spPr>
          <a:xfrm>
            <a:off x="6727371" y="54430"/>
            <a:ext cx="1238278" cy="65531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E90E16-AEC5-4F82-85B0-DDEA26AA93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097484" y="0"/>
            <a:ext cx="5094515" cy="6858000"/>
          </a:xfrm>
          <a:solidFill>
            <a:schemeClr val="bg1">
              <a:lumMod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1A2116-206B-49CD-9ECC-078E4F72904C}"/>
              </a:ext>
            </a:extLst>
          </p:cNvPr>
          <p:cNvSpPr/>
          <p:nvPr userDrawn="1"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9E75A6-06C5-49D0-9164-3098CE0E53D8}"/>
              </a:ext>
            </a:extLst>
          </p:cNvPr>
          <p:cNvSpPr/>
          <p:nvPr userDrawn="1"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7F3105-8D8F-4FF3-9A7F-0F067BB810A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7943" y="2546851"/>
            <a:ext cx="5138057" cy="3396749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3" y="1480457"/>
            <a:ext cx="5138057" cy="979308"/>
          </a:xfrm>
        </p:spPr>
        <p:txBody>
          <a:bodyPr anchor="b"/>
          <a:lstStyle>
            <a:lvl1pPr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117255-8347-4647-9EA2-7ED06A73C1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251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0CBD5E02-927B-4DF7-8968-617C1C8F0F0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0"/>
            <a:ext cx="724988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8CB484-5390-4B2F-9BFB-D0733BEE88A5}"/>
              </a:ext>
            </a:extLst>
          </p:cNvPr>
          <p:cNvGrpSpPr/>
          <p:nvPr userDrawn="1"/>
        </p:nvGrpSpPr>
        <p:grpSpPr>
          <a:xfrm flipH="1">
            <a:off x="4115984" y="252563"/>
            <a:ext cx="7433283" cy="5995838"/>
            <a:chOff x="252031" y="391887"/>
            <a:chExt cx="7433283" cy="621574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0539" y="916440"/>
            <a:ext cx="6117771" cy="573989"/>
          </a:xfrm>
        </p:spPr>
        <p:txBody>
          <a:bodyPr lIns="0" rIns="0">
            <a:noAutofit/>
          </a:bodyPr>
          <a:lstStyle>
            <a:lvl1pPr>
              <a:defRPr sz="3200" b="1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0539" y="1962673"/>
            <a:ext cx="6117771" cy="3676128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535810" y="1555002"/>
            <a:ext cx="6076915" cy="407670"/>
          </a:xfrm>
        </p:spPr>
        <p:txBody>
          <a:bodyPr lIns="0" rIns="0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E929D-DC77-46CA-82A0-DBC67BEA93A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17937-35A7-4492-BF9B-0912A22FF3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600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2E9CCD-6BB8-4209-A6BA-8518679560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00191" y="470641"/>
            <a:ext cx="5220309" cy="59167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8CB484-5390-4B2F-9BFB-D0733BEE88A5}"/>
              </a:ext>
            </a:extLst>
          </p:cNvPr>
          <p:cNvGrpSpPr/>
          <p:nvPr userDrawn="1"/>
        </p:nvGrpSpPr>
        <p:grpSpPr>
          <a:xfrm>
            <a:off x="657060" y="435124"/>
            <a:ext cx="5134751" cy="6215741"/>
            <a:chOff x="252031" y="391887"/>
            <a:chExt cx="7433283" cy="621574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167" y="1099002"/>
            <a:ext cx="4226024" cy="573989"/>
          </a:xfrm>
        </p:spPr>
        <p:txBody>
          <a:bodyPr lIns="0" rIns="0">
            <a:noAutofit/>
          </a:bodyPr>
          <a:lstStyle>
            <a:lvl1pPr>
              <a:defRPr sz="3200" b="1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67" y="2145234"/>
            <a:ext cx="4226024" cy="3857329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1804" y="1737564"/>
            <a:ext cx="4197802" cy="407670"/>
          </a:xfrm>
        </p:spPr>
        <p:txBody>
          <a:bodyPr lIns="0" rIns="0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11BA1-4F61-4FA7-9C20-685B3689CAE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EF357A5-40C6-41A4-B1BE-0AF78D459A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789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/>
          <a:lstStyle>
            <a:lvl1pPr marL="0" indent="0" algn="ctr">
              <a:buNone/>
              <a:defRPr sz="2400" spc="3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27C465-B000-4905-9328-DBAB7930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F3059-D5B9-418C-A60B-C3C8E261E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884" y="1188720"/>
            <a:ext cx="11000232" cy="498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7F727-48BD-4EB4-B57F-5AC03BEB1A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884" y="646830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7166C798-72CE-4F2D-9A04-013F24A2659F}"/>
              </a:ext>
            </a:extLst>
          </p:cNvPr>
          <p:cNvSpPr/>
          <p:nvPr userDrawn="1"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CE58C5-CE1C-415B-8591-25A53FF2A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05746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27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3" r:id="rId5"/>
    <p:sldLayoutId id="2147483657" r:id="rId6"/>
    <p:sldLayoutId id="2147483660" r:id="rId7"/>
    <p:sldLayoutId id="2147483663" r:id="rId8"/>
    <p:sldLayoutId id="2147483669" r:id="rId9"/>
    <p:sldLayoutId id="2147483661" r:id="rId10"/>
    <p:sldLayoutId id="2147483666" r:id="rId11"/>
    <p:sldLayoutId id="2147483670" r:id="rId12"/>
    <p:sldLayoutId id="2147483667" r:id="rId13"/>
    <p:sldLayoutId id="2147483668" r:id="rId14"/>
    <p:sldLayoutId id="2147483665" r:id="rId15"/>
    <p:sldLayoutId id="2147483671" r:id="rId16"/>
    <p:sldLayoutId id="2147483655" r:id="rId17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3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Triangular design of a roof">
            <a:extLst>
              <a:ext uri="{FF2B5EF4-FFF2-40B4-BE49-F238E27FC236}">
                <a16:creationId xmlns:a16="http://schemas.microsoft.com/office/drawing/2014/main" id="{01F590AB-1AF1-489D-B942-2800AE8629C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11BEC607-8474-408E-A7AC-48A065F31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1372" y="2428024"/>
            <a:ext cx="6609256" cy="1508126"/>
          </a:xfrm>
        </p:spPr>
        <p:txBody>
          <a:bodyPr/>
          <a:lstStyle/>
          <a:p>
            <a:r>
              <a:rPr lang="en-US" dirty="0">
                <a:cs typeface="Kannada Sangam MN" pitchFamily="2" charset="0"/>
              </a:rPr>
              <a:t> Groupon Goods </a:t>
            </a:r>
            <a:br>
              <a:rPr lang="en-US" dirty="0">
                <a:cs typeface="Kannada Sangam MN" pitchFamily="2" charset="0"/>
              </a:rPr>
            </a:br>
            <a:r>
              <a:rPr lang="en-US" dirty="0">
                <a:cs typeface="Kannada Sangam MN" pitchFamily="2" charset="0"/>
              </a:rPr>
              <a:t>REFUND RATES 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935280A-EBD5-4EFA-81A0-313C85F98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63372" y="3934209"/>
            <a:ext cx="4909573" cy="354921"/>
          </a:xfrm>
        </p:spPr>
        <p:txBody>
          <a:bodyPr>
            <a:normAutofit/>
          </a:bodyPr>
          <a:lstStyle/>
          <a:p>
            <a:r>
              <a:rPr lang="en-US" sz="1000" b="1" dirty="0">
                <a:latin typeface="+mn-lt"/>
              </a:rPr>
              <a:t>RamMohan. Chubata. Infante. Huang</a:t>
            </a:r>
            <a:endParaRPr lang="en-US" sz="1000" dirty="0"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95D786-1BBD-AD48-9683-5E2DFE76F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121" y="1732768"/>
            <a:ext cx="1697058" cy="9050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E47BC0-DABD-6846-9A98-18FFBB866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777" y="1292414"/>
            <a:ext cx="1458165" cy="145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10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Seasonality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A6EA72-8286-456D-962A-635BD29FF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2685137" y="972457"/>
            <a:ext cx="9172647" cy="4843807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7B4C68-C77C-441E-92FB-B16A0472C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333834" y="1547133"/>
            <a:ext cx="11026363" cy="4702292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CF05E3-FE3F-45C6-A2C5-9F5408F4F8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ACA5164-F844-DE47-99DA-426462467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2428" y="857688"/>
            <a:ext cx="9258063" cy="4987925"/>
          </a:xfrm>
          <a:prstGeom prst="rect">
            <a:avLst/>
          </a:prstGeom>
        </p:spPr>
      </p:pic>
      <p:sp>
        <p:nvSpPr>
          <p:cNvPr id="13" name="Footer Placeholder 1">
            <a:extLst>
              <a:ext uri="{FF2B5EF4-FFF2-40B4-BE49-F238E27FC236}">
                <a16:creationId xmlns:a16="http://schemas.microsoft.com/office/drawing/2014/main" id="{A5EF3821-C989-1340-8A56-915435A9765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710684" cy="673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Avenir Next Condensed" panose="020B0506020202020204" pitchFamily="34" charset="0"/>
                <a:cs typeface="Kannada Sangam MN" pitchFamily="2" charset="0"/>
              </a:rPr>
              <a:t>e x p l o r a t o r  y    d a t a    a n a l y s i 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CC791C-5CE2-F541-B1FC-6C0527D1EAE4}"/>
              </a:ext>
            </a:extLst>
          </p:cNvPr>
          <p:cNvSpPr txBox="1"/>
          <p:nvPr/>
        </p:nvSpPr>
        <p:spPr>
          <a:xfrm>
            <a:off x="333834" y="2501662"/>
            <a:ext cx="230859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Calculus || has the highest refunds and highest transactions in October through January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highest issues causing refunds at said time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 Product Quality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Change of Mind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Two Hour Refunds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Dead Tracking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94684E-0A37-0344-AAA5-F3369EEE00D5}"/>
              </a:ext>
            </a:extLst>
          </p:cNvPr>
          <p:cNvSpPr txBox="1"/>
          <p:nvPr/>
        </p:nvSpPr>
        <p:spPr>
          <a:xfrm>
            <a:off x="333834" y="1916887"/>
            <a:ext cx="2233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33% of refunds in Nov, Dec and Jan </a:t>
            </a:r>
          </a:p>
        </p:txBody>
      </p: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E4F406-7814-7343-BDA6-554D98EE244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000" y="884219"/>
            <a:ext cx="5982119" cy="544677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4000" dirty="0"/>
              <a:t>EXCLUDED FROM THE MODEL : 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Two hour refunds : </a:t>
            </a:r>
            <a:r>
              <a:rPr lang="en-US" dirty="0"/>
              <a:t>$96 million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Fraud : </a:t>
            </a:r>
            <a:r>
              <a:rPr lang="en-US" dirty="0"/>
              <a:t>$9 million </a:t>
            </a:r>
          </a:p>
          <a:p>
            <a:pPr marL="0" indent="0">
              <a:buNone/>
            </a:pPr>
            <a:r>
              <a:rPr lang="en-US" dirty="0"/>
              <a:t>Correlating Variables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A739B1-21B2-0E43-884D-3D005831E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309" y="3498274"/>
            <a:ext cx="4226024" cy="573989"/>
          </a:xfrm>
        </p:spPr>
        <p:txBody>
          <a:bodyPr/>
          <a:lstStyle/>
          <a:p>
            <a:r>
              <a:rPr lang="en-US" sz="5400" dirty="0"/>
              <a:t>INTERIM Findings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BC1E99-453B-8548-BBB1-7EDDEE7AC2D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10E5624-6518-5F47-B8EF-BE29D540C8A6}"/>
              </a:ext>
            </a:extLst>
          </p:cNvPr>
          <p:cNvSpPr txBox="1">
            <a:spLocks/>
          </p:cNvSpPr>
          <p:nvPr/>
        </p:nvSpPr>
        <p:spPr>
          <a:xfrm>
            <a:off x="733365" y="4659502"/>
            <a:ext cx="4351912" cy="29643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venir Next Condensed" panose="020B0506020202020204" pitchFamily="34" charset="0"/>
              </a:rPr>
              <a:t>Modeling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C1E549F-A9A3-CA44-AA9F-F26466585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114" y="663491"/>
            <a:ext cx="2541163" cy="254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5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A7F666-DB8B-BD46-9A9C-222653C90D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E009B3-0D9A-D04C-B24A-14F2877B2E10}"/>
              </a:ext>
            </a:extLst>
          </p:cNvPr>
          <p:cNvSpPr/>
          <p:nvPr/>
        </p:nvSpPr>
        <p:spPr>
          <a:xfrm>
            <a:off x="1220992" y="1466681"/>
            <a:ext cx="2478597" cy="74972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  <a:alpha val="71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REFUND BUCKET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AAA302-4720-6148-A1FE-88F299993118}"/>
              </a:ext>
            </a:extLst>
          </p:cNvPr>
          <p:cNvSpPr/>
          <p:nvPr/>
        </p:nvSpPr>
        <p:spPr>
          <a:xfrm>
            <a:off x="4547599" y="1466616"/>
            <a:ext cx="2638392" cy="74971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  <a:alpha val="71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PRODUCT CATEGORY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7CB7E0-2759-5746-965F-E85C6C89A9EA}"/>
              </a:ext>
            </a:extLst>
          </p:cNvPr>
          <p:cNvSpPr/>
          <p:nvPr/>
        </p:nvSpPr>
        <p:spPr>
          <a:xfrm>
            <a:off x="8245723" y="1466616"/>
            <a:ext cx="2478598" cy="70993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  <a:alpha val="71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BUYER NAME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58E164-C594-DB42-819D-4ACC7FEB3FB9}"/>
              </a:ext>
            </a:extLst>
          </p:cNvPr>
          <p:cNvSpPr txBox="1"/>
          <p:nvPr/>
        </p:nvSpPr>
        <p:spPr>
          <a:xfrm>
            <a:off x="4547599" y="2367171"/>
            <a:ext cx="281729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Maclaurin series*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Calculus ||*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Kumaraswamy Distribution*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Mixture Distribution*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Quadratic Equation*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Circle Importance*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Coordinate Plane Importance*</a:t>
            </a:r>
          </a:p>
          <a:p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69933F3-2C45-A14E-9DE5-55739EE6881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32150" y="393275"/>
            <a:ext cx="11002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dirty="0"/>
              <a:t>Influential Variables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00CB09-1CAD-9E48-AAF8-09625CEEB4E1}"/>
              </a:ext>
            </a:extLst>
          </p:cNvPr>
          <p:cNvSpPr/>
          <p:nvPr/>
        </p:nvSpPr>
        <p:spPr>
          <a:xfrm>
            <a:off x="1220992" y="2367171"/>
            <a:ext cx="314541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Purchase Issues*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Dead Tracking*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Return to Sender*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Logistics Cancellations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Returns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Change of Mind*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Tracking shows Delivered*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Vendor Shortage*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FDC43A-46B4-5D49-9BF4-464430690A42}"/>
              </a:ext>
            </a:extLst>
          </p:cNvPr>
          <p:cNvSpPr/>
          <p:nvPr/>
        </p:nvSpPr>
        <p:spPr>
          <a:xfrm>
            <a:off x="8245723" y="2367171"/>
            <a:ext cx="6096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Asher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Audrey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Tessa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Juliette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Charles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Luke  </a:t>
            </a:r>
          </a:p>
        </p:txBody>
      </p:sp>
    </p:spTree>
    <p:extLst>
      <p:ext uri="{BB962C8B-B14F-4D97-AF65-F5344CB8AC3E}">
        <p14:creationId xmlns:p14="http://schemas.microsoft.com/office/powerpoint/2010/main" val="2759252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CA4107-88EA-0046-A108-CC12D1BAD5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7604" y="1269101"/>
            <a:ext cx="5138057" cy="3396749"/>
          </a:xfrm>
        </p:spPr>
        <p:txBody>
          <a:bodyPr>
            <a:noAutofit/>
          </a:bodyPr>
          <a:lstStyle/>
          <a:p>
            <a:r>
              <a:rPr lang="en-US" sz="1500" dirty="0"/>
              <a:t>1.  REMOVING THE SUB BUCKET DEAD TRACKING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Dead tracking : when the shipping label is created but the product is unaccounted for.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Once the shipping label is created, the customer’s card is charged even if the product wasn’t shipped.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$12,733,933.50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Majority refund requests from product categories ($6.5 million):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 Calculus ||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Probability Distribution ||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 Double loss for Groupon : Lost money, Lost product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Recommendation :  Charge customer’s card after first movement.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FBFEEA-020E-6446-8D78-939054A20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5056"/>
            <a:ext cx="5138057" cy="979308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Recommendations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08C16-369E-014D-B171-818F64B85E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95AD60-F4C4-F448-AE92-2997B5751AC5}"/>
              </a:ext>
            </a:extLst>
          </p:cNvPr>
          <p:cNvSpPr txBox="1"/>
          <p:nvPr/>
        </p:nvSpPr>
        <p:spPr>
          <a:xfrm>
            <a:off x="817267" y="1031648"/>
            <a:ext cx="5844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We will evaluate three different insights to reduce refund rates :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446DCF-1C57-3D42-B692-128468E3F9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4" t="359" b="60374"/>
          <a:stretch/>
        </p:blipFill>
        <p:spPr>
          <a:xfrm>
            <a:off x="6166340" y="2276794"/>
            <a:ext cx="6025660" cy="198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196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CA4107-88EA-0046-A108-CC12D1BAD5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7267" y="1229344"/>
            <a:ext cx="5138057" cy="3325777"/>
          </a:xfrm>
        </p:spPr>
        <p:txBody>
          <a:bodyPr>
            <a:noAutofit/>
          </a:bodyPr>
          <a:lstStyle/>
          <a:p>
            <a:r>
              <a:rPr lang="en-US" sz="1500" dirty="0"/>
              <a:t>2. REDUCING RETURN REFUND RATE 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Returns plays a significant role in the refund amount.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Product category : Calculus ||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sub category :  Power Series and Maclaurin Series are returned the most.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Reason : Product Quality, Change of Mind, Wrong/Damaged Product and Wrong Size.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Buyer : Zoey in 2018, 2019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In 2018, for the category Calculus || :  ~$6.9 million lost due to Product Quality.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Recommendations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Charge the vendors if they surpass a certain rate of damaged products.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Look into customer reviews and improve product description to reduce Change of Mind Refunds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FBFEEA-020E-6446-8D78-939054A20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5056"/>
            <a:ext cx="5138057" cy="979308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Recommendations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08C16-369E-014D-B171-818F64B85E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95AD60-F4C4-F448-AE92-2997B5751AC5}"/>
              </a:ext>
            </a:extLst>
          </p:cNvPr>
          <p:cNvSpPr txBox="1"/>
          <p:nvPr/>
        </p:nvSpPr>
        <p:spPr>
          <a:xfrm>
            <a:off x="817267" y="1031648"/>
            <a:ext cx="5844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We will evaluate three different insights to reduce refund rates :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B72498-0CDF-EF43-85B7-7C5269733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774" y="1766111"/>
            <a:ext cx="5989226" cy="332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86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CA4107-88EA-0046-A108-CC12D1BAD5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7220" y="1104364"/>
            <a:ext cx="5138057" cy="3396749"/>
          </a:xfrm>
        </p:spPr>
        <p:txBody>
          <a:bodyPr>
            <a:noAutofit/>
          </a:bodyPr>
          <a:lstStyle/>
          <a:p>
            <a:r>
              <a:rPr lang="en-US" sz="1800" dirty="0"/>
              <a:t>3. MACLAURIN SERIES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Maclaurin Series is a valuable product : ~$250 million dollars in revenue.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One of the highest sub categories of products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The buyers for this product have changed over the years and the overall  refund rate has been decreasing relatively slower in comparison to the other products.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The primary reasons for refunds regarding this product are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 Product Quality : $10.9 million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 Change of Mind : $10.7 million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 Wrong/Damaged Product : $2.2 million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Recommendation :  If Groupon is not comfortable charging all vendors under the Calculus || category, focus on Maclaurin Series.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FBFEEA-020E-6446-8D78-939054A20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5056"/>
            <a:ext cx="5138057" cy="979308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RECOMMENDATIONS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08C16-369E-014D-B171-818F64B85E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95AD60-F4C4-F448-AE92-2997B5751AC5}"/>
              </a:ext>
            </a:extLst>
          </p:cNvPr>
          <p:cNvSpPr txBox="1"/>
          <p:nvPr/>
        </p:nvSpPr>
        <p:spPr>
          <a:xfrm>
            <a:off x="817267" y="935087"/>
            <a:ext cx="5844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We will evaluate three different insights to reduce refund rates :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219BF8-36CF-044A-A023-E52F377BE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943" y="1783730"/>
            <a:ext cx="5138057" cy="367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910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62163D-9EBD-0149-8AE8-2AC5AB3EB5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E79E0F-6B9C-054A-8142-38373F7C14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6EF6DCCA-FA65-5B47-9D1C-A17A78C6D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chemeClr val="accent2">
                    <a:lumMod val="75000"/>
                  </a:schemeClr>
                </a:solidFill>
              </a:rPr>
              <a:t>Future state 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8D60A95-2BFF-9E49-AD4E-7F7BABF72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334708"/>
            <a:ext cx="11002962" cy="4987925"/>
          </a:xfrm>
        </p:spPr>
        <p:txBody>
          <a:bodyPr>
            <a:noAutofit/>
          </a:bodyPr>
          <a:lstStyle/>
          <a:p>
            <a:r>
              <a:rPr lang="en-US" sz="2000" dirty="0"/>
              <a:t>The projection for the upcoming year (March 2019 – February 2020) in refunds : </a:t>
            </a:r>
          </a:p>
          <a:p>
            <a:pPr lvl="1"/>
            <a:r>
              <a:rPr lang="en-US" sz="3200" dirty="0"/>
              <a:t> ~$43 million</a:t>
            </a:r>
          </a:p>
          <a:p>
            <a:r>
              <a:rPr lang="en-US" sz="2000" dirty="0"/>
              <a:t>If Groupon eliminates Dead Tracking sub bucket : </a:t>
            </a:r>
          </a:p>
          <a:p>
            <a:pPr lvl="1"/>
            <a:r>
              <a:rPr lang="en-US" sz="3200" dirty="0"/>
              <a:t>Save $1.6million</a:t>
            </a:r>
            <a:endParaRPr lang="en-US" sz="1600" dirty="0"/>
          </a:p>
          <a:p>
            <a:r>
              <a:rPr lang="en-US" sz="2000" dirty="0"/>
              <a:t>If Groupon reduces Return refunds by 2% : </a:t>
            </a:r>
          </a:p>
          <a:p>
            <a:pPr lvl="1"/>
            <a:r>
              <a:rPr lang="en-US" sz="3200" dirty="0"/>
              <a:t>Save ~$1 million </a:t>
            </a:r>
          </a:p>
          <a:p>
            <a:r>
              <a:rPr lang="en-US" sz="2000" dirty="0"/>
              <a:t>The Maclaurin series : </a:t>
            </a:r>
          </a:p>
          <a:p>
            <a:pPr lvl="1"/>
            <a:r>
              <a:rPr lang="en-US" sz="3200" dirty="0"/>
              <a:t>Projected revenue : $82.2 million </a:t>
            </a:r>
          </a:p>
          <a:p>
            <a:pPr lvl="1"/>
            <a:r>
              <a:rPr lang="en-US" sz="3200" dirty="0"/>
              <a:t>Projected refund amount : ~ $7 million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68338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543FB0-FD2E-FF46-9E66-3C33E4E3B69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50830" y="1227481"/>
            <a:ext cx="7827617" cy="440303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0120" y="2046202"/>
            <a:ext cx="6828183" cy="2765591"/>
          </a:xfrm>
        </p:spPr>
        <p:txBody>
          <a:bodyPr anchor="ctr">
            <a:noAutofit/>
          </a:bodyPr>
          <a:lstStyle/>
          <a:p>
            <a:r>
              <a:rPr lang="en-US" sz="8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$2.7 million </a:t>
            </a:r>
          </a:p>
        </p:txBody>
      </p:sp>
      <p:sp>
        <p:nvSpPr>
          <p:cNvPr id="25" name="Rectangle: Single Corner Snipped 24" descr="Footer accent box">
            <a:extLst>
              <a:ext uri="{FF2B5EF4-FFF2-40B4-BE49-F238E27FC236}">
                <a16:creationId xmlns:a16="http://schemas.microsoft.com/office/drawing/2014/main" id="{ADA66B68-D364-4C11-9AA9-052CEAC914E1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17F9E2-0E31-4010-80D8-F343F24E6E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78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hand holding a piece of paper&#10;&#10;Description automatically generated">
            <a:extLst>
              <a:ext uri="{FF2B5EF4-FFF2-40B4-BE49-F238E27FC236}">
                <a16:creationId xmlns:a16="http://schemas.microsoft.com/office/drawing/2014/main" id="{FB60B977-96F6-0046-B6D7-CA69CF09865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63" r="2063"/>
          <a:stretch>
            <a:fillRect/>
          </a:stretch>
        </p:blipFill>
        <p:spPr>
          <a:xfrm>
            <a:off x="0" y="-573"/>
            <a:ext cx="9594574" cy="6902450"/>
          </a:xfr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CC577CF-CED3-44B1-AC3E-05C2556B4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86435" y="270506"/>
            <a:ext cx="5276606" cy="5768636"/>
            <a:chOff x="883522" y="408327"/>
            <a:chExt cx="5276606" cy="576863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5940B9-0338-4FFA-9747-10812F028F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4B52C7E-3049-4545-956A-6D8F73F23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2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+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6669882-9FD4-41D7-A5A6-A4A2E44A2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</p:grpSp>
      <p:sp>
        <p:nvSpPr>
          <p:cNvPr id="26" name="Title 25">
            <a:extLst>
              <a:ext uri="{FF2B5EF4-FFF2-40B4-BE49-F238E27FC236}">
                <a16:creationId xmlns:a16="http://schemas.microsoft.com/office/drawing/2014/main" id="{DB4530C3-10EF-4FDE-A1B1-9DF09C2DF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866" y="-208466"/>
            <a:ext cx="3045512" cy="1689469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A39C0937-57CD-4C2F-B530-516994363917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EC366-9118-4504-88CF-ABE80F98E7F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69BCA1-A261-2F44-A8B8-58F5D922DC7C}"/>
              </a:ext>
            </a:extLst>
          </p:cNvPr>
          <p:cNvSpPr/>
          <p:nvPr/>
        </p:nvSpPr>
        <p:spPr>
          <a:xfrm>
            <a:off x="6793644" y="1314929"/>
            <a:ext cx="3778277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bg2"/>
                </a:solidFill>
                <a:latin typeface="YACgEa-oJH8 0"/>
              </a:rPr>
              <a:t>Introduction</a:t>
            </a:r>
            <a:r>
              <a:rPr lang="en-US" b="1" dirty="0">
                <a:solidFill>
                  <a:schemeClr val="bg2"/>
                </a:solidFill>
                <a:latin typeface="YACgEa-oJH8 0"/>
              </a:rPr>
              <a:t> </a:t>
            </a:r>
            <a:endParaRPr lang="en-US" dirty="0">
              <a:solidFill>
                <a:schemeClr val="bg2"/>
              </a:solidFill>
              <a:latin typeface="YACgEa-oJH8 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YACgEa-oJH8 0"/>
              </a:rPr>
              <a:t>Background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YACgEa-oJH8 0"/>
              </a:rPr>
              <a:t>Business Case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bg2"/>
                </a:solidFill>
                <a:latin typeface="YACgEa-oJH8 0"/>
              </a:rPr>
              <a:t>Data Overview </a:t>
            </a:r>
            <a:endParaRPr lang="en-US" sz="1900" dirty="0">
              <a:solidFill>
                <a:schemeClr val="bg2"/>
              </a:solidFill>
              <a:latin typeface="YACgEa-oJH8 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bg2"/>
                </a:solidFill>
                <a:latin typeface="YACgEa-oJH8 0"/>
              </a:rPr>
              <a:t>Exploratory Analysis </a:t>
            </a:r>
            <a:endParaRPr lang="en-US" sz="1900" dirty="0">
              <a:solidFill>
                <a:schemeClr val="bg2"/>
              </a:solidFill>
              <a:latin typeface="YACgEa-oJH8 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YACgEa-oJH8 0"/>
              </a:rPr>
              <a:t>Cleaning and Transformation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YACgEa-oJH8 0"/>
              </a:rPr>
              <a:t>Understanding refunds and their drivers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bg2"/>
                </a:solidFill>
                <a:latin typeface="YACgEa-oJH8 0"/>
              </a:rPr>
              <a:t>Modeling </a:t>
            </a:r>
            <a:endParaRPr lang="en-US" sz="1900" dirty="0">
              <a:solidFill>
                <a:schemeClr val="bg2"/>
              </a:solidFill>
              <a:latin typeface="YACgEa-oJH8 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bg2"/>
                </a:solidFill>
                <a:latin typeface="YACgEa-oJH8 0"/>
              </a:rPr>
              <a:t>Business Insights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YACgEa-oJH8 0"/>
              </a:rPr>
              <a:t>Areas of Improvement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chemeClr val="bg2"/>
                </a:solidFill>
                <a:latin typeface="YACgEa-oJH8 0"/>
              </a:rPr>
              <a:t>Next Steps </a:t>
            </a:r>
            <a:endParaRPr lang="en-US" sz="1900" b="0" i="0" dirty="0">
              <a:solidFill>
                <a:schemeClr val="bg2"/>
              </a:solidFill>
              <a:effectLst/>
              <a:latin typeface="YACgEa-oJH8 0"/>
            </a:endParaRPr>
          </a:p>
        </p:txBody>
      </p:sp>
    </p:spTree>
    <p:extLst>
      <p:ext uri="{BB962C8B-B14F-4D97-AF65-F5344CB8AC3E}">
        <p14:creationId xmlns:p14="http://schemas.microsoft.com/office/powerpoint/2010/main" val="2948305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9319" y="-216395"/>
            <a:ext cx="3978490" cy="176960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F2E0D99-FB22-4130-AAF1-73D2822A328F}"/>
              </a:ext>
            </a:extLst>
          </p:cNvPr>
          <p:cNvSpPr txBox="1">
            <a:spLocks/>
          </p:cNvSpPr>
          <p:nvPr/>
        </p:nvSpPr>
        <p:spPr>
          <a:xfrm>
            <a:off x="-1035354" y="105319"/>
            <a:ext cx="4351912" cy="29643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venir Next Condensed" panose="020B0506020202020204" pitchFamily="34" charset="0"/>
              </a:rPr>
              <a:t>introduction</a:t>
            </a:r>
          </a:p>
        </p:txBody>
      </p:sp>
      <p:sp>
        <p:nvSpPr>
          <p:cNvPr id="17" name="Rectangle: Single Corner Snipped 16" descr="Footer accent box">
            <a:extLst>
              <a:ext uri="{FF2B5EF4-FFF2-40B4-BE49-F238E27FC236}">
                <a16:creationId xmlns:a16="http://schemas.microsoft.com/office/drawing/2014/main" id="{D3377F02-85FB-4FAC-AC31-CF6E323FFE3E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9B86A7AA-7991-4038-A5AB-6D5D751095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4607F3-D180-0444-873F-ACAF8FFAEA80}"/>
              </a:ext>
            </a:extLst>
          </p:cNvPr>
          <p:cNvSpPr/>
          <p:nvPr/>
        </p:nvSpPr>
        <p:spPr>
          <a:xfrm>
            <a:off x="4543700" y="1553213"/>
            <a:ext cx="35056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cap="all" dirty="0">
                <a:solidFill>
                  <a:schemeClr val="accent5">
                    <a:lumMod val="75000"/>
                  </a:schemeClr>
                </a:solidFill>
                <a:latin typeface="YACgEZ1OEPI 0"/>
              </a:rPr>
              <a:t>Company profile</a:t>
            </a:r>
            <a:endParaRPr lang="en-US" sz="2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8FD734-B54C-0947-9C3A-116F9EF8F650}"/>
              </a:ext>
            </a:extLst>
          </p:cNvPr>
          <p:cNvSpPr/>
          <p:nvPr/>
        </p:nvSpPr>
        <p:spPr>
          <a:xfrm>
            <a:off x="4543700" y="3168493"/>
            <a:ext cx="426503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accent5">
                    <a:lumMod val="75000"/>
                  </a:schemeClr>
                </a:solidFill>
                <a:latin typeface="YACgEZ1OEPI 0"/>
              </a:rPr>
              <a:t>WHAT IS GROUPON GOODS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E5EFAF-00CE-954E-A509-935F5D53718D}"/>
              </a:ext>
            </a:extLst>
          </p:cNvPr>
          <p:cNvSpPr/>
          <p:nvPr/>
        </p:nvSpPr>
        <p:spPr>
          <a:xfrm>
            <a:off x="4543699" y="2014878"/>
            <a:ext cx="76482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Groupon, Inc. is an online local commerce marketplace around the world connecting merchants to consumers by offering goods, services and travel deals at a discounted price.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322D94-7FEF-9D42-8B2B-BF0FCEA6F87C}"/>
              </a:ext>
            </a:extLst>
          </p:cNvPr>
          <p:cNvSpPr/>
          <p:nvPr/>
        </p:nvSpPr>
        <p:spPr>
          <a:xfrm>
            <a:off x="4543700" y="3634839"/>
            <a:ext cx="76483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Groupon Goods division offers customers the ability to find deals on merchandise across various product lines like electronics, sporting goods, jewelry, toys, household items and apparel. </a:t>
            </a:r>
            <a:r>
              <a:rPr lang="en-US" dirty="0">
                <a:solidFill>
                  <a:schemeClr val="bg1"/>
                </a:solidFill>
                <a:latin typeface="YACgEa-oJH8 0"/>
              </a:rPr>
              <a:t>They offer their vendors a unique channel to build their brand, launch new products, and potentially sell more product in a three-day window than most e-commerce channels could sell in months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326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6D5057-F06B-124C-8E2A-798269E3EF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AFFA10-95C9-004D-89ED-855A44A048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2BB4C8A8-7D52-524E-836B-405F19C9A842}"/>
              </a:ext>
            </a:extLst>
          </p:cNvPr>
          <p:cNvSpPr txBox="1">
            <a:spLocks/>
          </p:cNvSpPr>
          <p:nvPr/>
        </p:nvSpPr>
        <p:spPr>
          <a:xfrm>
            <a:off x="1199103" y="1601097"/>
            <a:ext cx="10115340" cy="36558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en-US" dirty="0"/>
              <a:t>Refund rates are going down …. but not enough. 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/>
              <a:t>The objective of this project was to conduct an analysis of what is driving refunds. If  any particular refund sub-buckets are driving the majority of refunds and to identify any seasonality trends. </a:t>
            </a: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B7A0118-A094-0948-8D5B-86ED4D2D275D}"/>
              </a:ext>
            </a:extLst>
          </p:cNvPr>
          <p:cNvSpPr txBox="1">
            <a:spLocks/>
          </p:cNvSpPr>
          <p:nvPr/>
        </p:nvSpPr>
        <p:spPr>
          <a:xfrm>
            <a:off x="3285811" y="973480"/>
            <a:ext cx="5620377" cy="9793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accent5">
                    <a:lumMod val="75000"/>
                  </a:schemeClr>
                </a:solidFill>
              </a:rPr>
              <a:t>Business Problem</a:t>
            </a:r>
          </a:p>
        </p:txBody>
      </p:sp>
    </p:spTree>
    <p:extLst>
      <p:ext uri="{BB962C8B-B14F-4D97-AF65-F5344CB8AC3E}">
        <p14:creationId xmlns:p14="http://schemas.microsoft.com/office/powerpoint/2010/main" val="2996026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427A23D-5988-6F42-9391-4FD6C5427D2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6686775" cy="68580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DA17D7C-7C63-439C-8B50-C9B0F0F9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4115986" y="325343"/>
            <a:ext cx="7433283" cy="5995838"/>
            <a:chOff x="252031" y="391887"/>
            <a:chExt cx="7433283" cy="621574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1580" y="588798"/>
            <a:ext cx="6117771" cy="573989"/>
          </a:xfrm>
        </p:spPr>
        <p:txBody>
          <a:bodyPr/>
          <a:lstStyle/>
          <a:p>
            <a:r>
              <a:rPr lang="en-US" sz="2800" dirty="0"/>
              <a:t>DATASET OVERVIEW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85A4AC-9AA0-4EFF-8162-609223BF5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7770" y="1238830"/>
            <a:ext cx="6117771" cy="367612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Dataset : Year 2016 - 2019 data 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Description : Summary of features of refunds and transactions by Groupon Goods in a period of 13 quarters. 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6,831,276 observations 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16 attributes : 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refund bucket    		buyer name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refund sub bucket    		authorized booking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order date 			captured bookings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transaction date 		refunds 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week end date 		cancel refunds 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product subcategory 		refunded units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 product  category 		authorized refunds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 deal supply channel 		captured units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56A3C9-6740-4558-AB5B-687741A63BD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34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33542F-D085-445E-BEBE-DEE6D4F79C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011" y="808216"/>
            <a:ext cx="3464717" cy="823912"/>
          </a:xfrm>
        </p:spPr>
        <p:txBody>
          <a:bodyPr>
            <a:normAutofit/>
          </a:bodyPr>
          <a:lstStyle/>
          <a:p>
            <a:r>
              <a:rPr lang="en-US" sz="3200" dirty="0"/>
              <a:t>CLEANING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F153A6-0E4B-417F-85BB-FD8402B10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3594" y="1766556"/>
            <a:ext cx="3464717" cy="3684588"/>
          </a:xfrm>
        </p:spPr>
        <p:txBody>
          <a:bodyPr>
            <a:noAutofit/>
          </a:bodyPr>
          <a:lstStyle/>
          <a:p>
            <a:r>
              <a:rPr lang="en-US" sz="2000" dirty="0"/>
              <a:t>The dataset did not consist of too many inconsistencies or irrelevant variables. </a:t>
            </a:r>
          </a:p>
          <a:p>
            <a:r>
              <a:rPr lang="en-US" sz="2000" dirty="0"/>
              <a:t>The column pertaining to supply chain which indicates Goods or Services was removed since the dataset consisted of only Groupon Goods.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C32B2A-F443-47DA-A5C9-E0CCEC6C2F2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213690" y="808216"/>
            <a:ext cx="3464717" cy="823912"/>
          </a:xfrm>
        </p:spPr>
        <p:txBody>
          <a:bodyPr>
            <a:normAutofit/>
          </a:bodyPr>
          <a:lstStyle/>
          <a:p>
            <a:r>
              <a:rPr lang="en-US" sz="3200" dirty="0"/>
              <a:t>TRANSFORMATION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DDF559-AB16-43D3-96DE-5FD6A71C1A2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213690" y="1632128"/>
            <a:ext cx="3464717" cy="3684588"/>
          </a:xfrm>
        </p:spPr>
        <p:txBody>
          <a:bodyPr>
            <a:noAutofit/>
          </a:bodyPr>
          <a:lstStyle/>
          <a:p>
            <a:r>
              <a:rPr lang="en-US" sz="2000" dirty="0"/>
              <a:t>Missing values in the dataset were represented by ‘?’. These were transformed into “Unknown” for character variables and “0” for numeric variables. </a:t>
            </a:r>
          </a:p>
          <a:p>
            <a:r>
              <a:rPr lang="en-US" sz="2000" dirty="0"/>
              <a:t>The dates in the dataset were transformed into date format from factor format in R.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83E2DD-4F96-4CE8-A9FE-FD5DF44C4CA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0"/>
            <a:ext cx="4710684" cy="673788"/>
          </a:xfrm>
        </p:spPr>
        <p:txBody>
          <a:bodyPr/>
          <a:lstStyle/>
          <a:p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Avenir Next Condensed" panose="020B0506020202020204" pitchFamily="34" charset="0"/>
                <a:cs typeface="Kannada Sangam MN" pitchFamily="2" charset="0"/>
              </a:rPr>
              <a:t>e x p l o r a t o r  y    d a t a    a n a l y s i s 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EF05482-0999-42B8-A27E-59AAA26FB5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5" name="Title 14" hidden="1">
            <a:extLst>
              <a:ext uri="{FF2B5EF4-FFF2-40B4-BE49-F238E27FC236}">
                <a16:creationId xmlns:a16="http://schemas.microsoft.com/office/drawing/2014/main" id="{A9B3BD41-12E6-4E88-8CE4-3A496CEA2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174381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11D3C3-1C04-9E4B-ACD0-D02B30EAC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39" y="358016"/>
            <a:ext cx="10515600" cy="54313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en-US" sz="4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Refund rate by month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59BFDF-775B-514C-8344-81877203CB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8C2E478F-E849-4A8C-AF1F-CBCC78A7CBFA}" type="slidenum">
              <a:rPr lang="en-US" noProof="0" smtClean="0">
                <a:solidFill>
                  <a:schemeClr val="tx1">
                    <a:tint val="75000"/>
                  </a:schemeClr>
                </a:solidFill>
              </a:rPr>
              <a:pPr algn="r">
                <a:spcAft>
                  <a:spcPts val="600"/>
                </a:spcAft>
              </a:pPr>
              <a:t>7</a:t>
            </a:fld>
            <a:endParaRPr lang="en-US" noProof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C3A3FC-72B1-E444-8AA2-ADBCC639B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38" y="901147"/>
            <a:ext cx="10122191" cy="559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151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FE35B3-25F7-194A-9462-CA7B81F9E2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noProof="0" smtClean="0"/>
              <a:pPr/>
              <a:t>8</a:t>
            </a:fld>
            <a:endParaRPr lang="en-US" noProof="0"/>
          </a:p>
        </p:txBody>
      </p:sp>
      <p:sp>
        <p:nvSpPr>
          <p:cNvPr id="5" name="Content Placeholder 31">
            <a:extLst>
              <a:ext uri="{FF2B5EF4-FFF2-40B4-BE49-F238E27FC236}">
                <a16:creationId xmlns:a16="http://schemas.microsoft.com/office/drawing/2014/main" id="{425B3E74-FCD9-DD47-B43B-92456FA3B51E}"/>
              </a:ext>
            </a:extLst>
          </p:cNvPr>
          <p:cNvSpPr txBox="1">
            <a:spLocks/>
          </p:cNvSpPr>
          <p:nvPr/>
        </p:nvSpPr>
        <p:spPr>
          <a:xfrm>
            <a:off x="3413195" y="2406685"/>
            <a:ext cx="5740016" cy="85476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7200" dirty="0">
                <a:solidFill>
                  <a:schemeClr val="bg2"/>
                </a:solidFill>
              </a:rPr>
              <a:t>$159 MILLION </a:t>
            </a:r>
          </a:p>
        </p:txBody>
      </p:sp>
      <p:sp>
        <p:nvSpPr>
          <p:cNvPr id="6" name="Content Placeholder 31">
            <a:extLst>
              <a:ext uri="{FF2B5EF4-FFF2-40B4-BE49-F238E27FC236}">
                <a16:creationId xmlns:a16="http://schemas.microsoft.com/office/drawing/2014/main" id="{F97539B4-5157-1647-AF26-3EF3340844C2}"/>
              </a:ext>
            </a:extLst>
          </p:cNvPr>
          <p:cNvSpPr txBox="1">
            <a:spLocks/>
          </p:cNvSpPr>
          <p:nvPr/>
        </p:nvSpPr>
        <p:spPr>
          <a:xfrm>
            <a:off x="2803386" y="4342156"/>
            <a:ext cx="7135743" cy="6717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8800" dirty="0">
                <a:solidFill>
                  <a:schemeClr val="bg2"/>
                </a:solidFill>
              </a:rPr>
              <a:t>$72.4 MILLION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5EFC0C-D342-8740-8D9D-50B39B841991}"/>
              </a:ext>
            </a:extLst>
          </p:cNvPr>
          <p:cNvSpPr/>
          <p:nvPr/>
        </p:nvSpPr>
        <p:spPr>
          <a:xfrm>
            <a:off x="188852" y="469415"/>
            <a:ext cx="160832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2016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01DBA0-47E2-8B40-8481-9ED4EB9B0AD0}"/>
              </a:ext>
            </a:extLst>
          </p:cNvPr>
          <p:cNvSpPr/>
          <p:nvPr/>
        </p:nvSpPr>
        <p:spPr>
          <a:xfrm>
            <a:off x="3413195" y="469414"/>
            <a:ext cx="160832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2017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994B17-2F1F-A74C-89E4-9A2DCF7008A0}"/>
              </a:ext>
            </a:extLst>
          </p:cNvPr>
          <p:cNvSpPr/>
          <p:nvPr/>
        </p:nvSpPr>
        <p:spPr>
          <a:xfrm>
            <a:off x="7133739" y="469414"/>
            <a:ext cx="160832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2018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BFF3AA-0483-F14B-866F-4825FA335D1D}"/>
              </a:ext>
            </a:extLst>
          </p:cNvPr>
          <p:cNvSpPr/>
          <p:nvPr/>
        </p:nvSpPr>
        <p:spPr>
          <a:xfrm>
            <a:off x="10379242" y="469414"/>
            <a:ext cx="160832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2019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FD8626-3F5F-1946-AA1B-B0ECD049DF3D}"/>
              </a:ext>
            </a:extLst>
          </p:cNvPr>
          <p:cNvSpPr/>
          <p:nvPr/>
        </p:nvSpPr>
        <p:spPr>
          <a:xfrm>
            <a:off x="370439" y="1115747"/>
            <a:ext cx="127631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10.78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066681-6EE7-4841-804E-DEBD83A5FADE}"/>
              </a:ext>
            </a:extLst>
          </p:cNvPr>
          <p:cNvSpPr/>
          <p:nvPr/>
        </p:nvSpPr>
        <p:spPr>
          <a:xfrm>
            <a:off x="3758970" y="1115745"/>
            <a:ext cx="103586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9.15</a:t>
            </a:r>
            <a:endParaRPr lang="en-US" sz="36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CCCC96-E062-0D43-8530-37D6E1E83437}"/>
              </a:ext>
            </a:extLst>
          </p:cNvPr>
          <p:cNvSpPr/>
          <p:nvPr/>
        </p:nvSpPr>
        <p:spPr>
          <a:xfrm>
            <a:off x="7438910" y="1114884"/>
            <a:ext cx="103586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5.83</a:t>
            </a:r>
            <a:endParaRPr lang="en-US" sz="36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3E7568-F8E0-274D-AE77-5BD42A11BC7D}"/>
              </a:ext>
            </a:extLst>
          </p:cNvPr>
          <p:cNvSpPr/>
          <p:nvPr/>
        </p:nvSpPr>
        <p:spPr>
          <a:xfrm>
            <a:off x="10665474" y="1114884"/>
            <a:ext cx="103586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4.14</a:t>
            </a:r>
            <a:endParaRPr lang="en-US" sz="36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5951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472EC-88E3-8E43-B0BD-16AEFC6A9B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noProof="0" smtClean="0"/>
              <a:pPr/>
              <a:t>9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896CB7-BCB7-5549-B441-71167FAB7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FB991A-C359-C648-B5D4-412AB20AB7EF}"/>
              </a:ext>
            </a:extLst>
          </p:cNvPr>
          <p:cNvSpPr/>
          <p:nvPr/>
        </p:nvSpPr>
        <p:spPr>
          <a:xfrm>
            <a:off x="160773" y="1304611"/>
            <a:ext cx="1386972" cy="122589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  <a:alpha val="71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REFUND BUCKET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EF7EBF-1724-B144-9F15-FFD4AE078ECD}"/>
              </a:ext>
            </a:extLst>
          </p:cNvPr>
          <p:cNvSpPr/>
          <p:nvPr/>
        </p:nvSpPr>
        <p:spPr>
          <a:xfrm>
            <a:off x="160773" y="3161333"/>
            <a:ext cx="1386972" cy="122589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  <a:alpha val="71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CATEGORY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8680C7-6E32-464D-8923-96A62CC3F6F8}"/>
              </a:ext>
            </a:extLst>
          </p:cNvPr>
          <p:cNvSpPr/>
          <p:nvPr/>
        </p:nvSpPr>
        <p:spPr>
          <a:xfrm>
            <a:off x="160773" y="4940439"/>
            <a:ext cx="1386972" cy="122589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  <a:alpha val="71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9DDE88-C306-5846-BEFA-2873E6783C1C}"/>
              </a:ext>
            </a:extLst>
          </p:cNvPr>
          <p:cNvSpPr txBox="1"/>
          <p:nvPr/>
        </p:nvSpPr>
        <p:spPr>
          <a:xfrm>
            <a:off x="1547745" y="1255840"/>
            <a:ext cx="69104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6 refund buckets , 17 refund sub buckets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Two hour refunds : ~ 96million , ~ 27% of the total refunds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Returns  :  ~51%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Logistic cancellations  : ~14% of the total refunds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B0DF5D-00B2-814B-9BEA-C80494BE3816}"/>
              </a:ext>
            </a:extLst>
          </p:cNvPr>
          <p:cNvSpPr txBox="1"/>
          <p:nvPr/>
        </p:nvSpPr>
        <p:spPr>
          <a:xfrm>
            <a:off x="1547745" y="3266450"/>
            <a:ext cx="80236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13 categories ,  140 sub categories.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Calculus II lost ~110 million in refunds ,refund rate of 11.32%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Probability I and II : refund rates of 9.41% and 7.52% respectively.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5BB29D-DA6C-4341-A7D4-6EC3EBCBB23F}"/>
              </a:ext>
            </a:extLst>
          </p:cNvPr>
          <p:cNvSpPr txBox="1"/>
          <p:nvPr/>
        </p:nvSpPr>
        <p:spPr>
          <a:xfrm>
            <a:off x="1547745" y="5048564"/>
            <a:ext cx="89678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356 buyers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Asher has the highest amount of refund at 20.55 million and refund rate of 9.37%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Grace has high refund rate of 19.35%  primarily in the Category Calculus II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832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F400"/>
      </a:accent1>
      <a:accent2>
        <a:srgbClr val="05D74D"/>
      </a:accent2>
      <a:accent3>
        <a:srgbClr val="2F3342"/>
      </a:accent3>
      <a:accent4>
        <a:srgbClr val="038B30"/>
      </a:accent4>
      <a:accent5>
        <a:srgbClr val="05EE55"/>
      </a:accent5>
      <a:accent6>
        <a:srgbClr val="70AD47"/>
      </a:accent6>
      <a:hlink>
        <a:srgbClr val="05D74D"/>
      </a:hlink>
      <a:folHlink>
        <a:srgbClr val="C0F400"/>
      </a:folHlink>
    </a:clrScheme>
    <a:fontScheme name="Custom 5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357351_Dark modernist presentation_AAS_v3" id="{120EC718-2276-440D-8FC1-55320A662921}" vid="{ED0184CC-B5C7-4F34-B511-447B58B7CA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2361ED8-85A0-453F-805C-6D9AF4A72B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65F1FAD-176C-4A03-BD9A-1520119CFB5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73B18BB-C24E-408B-9A12-8848DDD7A302}">
  <ds:schemaRefs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1032</Words>
  <Application>Microsoft Office PowerPoint</Application>
  <PresentationFormat>Widescreen</PresentationFormat>
  <Paragraphs>512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Avenir Next Condensed</vt:lpstr>
      <vt:lpstr>Calibri</vt:lpstr>
      <vt:lpstr>YACgEa-oJH8 0</vt:lpstr>
      <vt:lpstr>YACgEZ1OEPI 0</vt:lpstr>
      <vt:lpstr>Office Theme</vt:lpstr>
      <vt:lpstr> Groupon Goods  REFUND RATES </vt:lpstr>
      <vt:lpstr>AGENDA</vt:lpstr>
      <vt:lpstr>background</vt:lpstr>
      <vt:lpstr>PowerPoint Presentation</vt:lpstr>
      <vt:lpstr>DATASET OVERVIEW </vt:lpstr>
      <vt:lpstr>Title</vt:lpstr>
      <vt:lpstr>Refund rate by month </vt:lpstr>
      <vt:lpstr>PowerPoint Presentation</vt:lpstr>
      <vt:lpstr>CURRENT STATE </vt:lpstr>
      <vt:lpstr>Seasonality </vt:lpstr>
      <vt:lpstr>INTERIM Findings</vt:lpstr>
      <vt:lpstr>PowerPoint Presentation</vt:lpstr>
      <vt:lpstr>Recommendations</vt:lpstr>
      <vt:lpstr>Recommendations</vt:lpstr>
      <vt:lpstr>RECOMMENDATIONS</vt:lpstr>
      <vt:lpstr>Future state </vt:lpstr>
      <vt:lpstr>$2.7 million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2019-08-02T23:58:42Z</dcterms:created>
  <dcterms:modified xsi:type="dcterms:W3CDTF">2019-08-03T15:01:52Z</dcterms:modified>
</cp:coreProperties>
</file>